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3" r:id="rId2"/>
  </p:sldMasterIdLst>
  <p:notesMasterIdLst>
    <p:notesMasterId r:id="rId26"/>
  </p:notesMasterIdLst>
  <p:sldIdLst>
    <p:sldId id="388" r:id="rId3"/>
    <p:sldId id="258" r:id="rId4"/>
    <p:sldId id="303" r:id="rId5"/>
    <p:sldId id="363" r:id="rId6"/>
    <p:sldId id="374" r:id="rId7"/>
    <p:sldId id="364" r:id="rId8"/>
    <p:sldId id="305" r:id="rId9"/>
    <p:sldId id="381" r:id="rId10"/>
    <p:sldId id="382" r:id="rId11"/>
    <p:sldId id="383" r:id="rId12"/>
    <p:sldId id="375" r:id="rId13"/>
    <p:sldId id="376" r:id="rId14"/>
    <p:sldId id="380" r:id="rId15"/>
    <p:sldId id="368" r:id="rId16"/>
    <p:sldId id="377" r:id="rId17"/>
    <p:sldId id="378" r:id="rId18"/>
    <p:sldId id="379" r:id="rId19"/>
    <p:sldId id="362" r:id="rId20"/>
    <p:sldId id="387" r:id="rId21"/>
    <p:sldId id="386" r:id="rId22"/>
    <p:sldId id="384" r:id="rId23"/>
    <p:sldId id="385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0143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4F024-334F-465C-AAEC-88A924F8603F}" type="doc">
      <dgm:prSet loTypeId="urn:microsoft.com/office/officeart/2005/8/layout/hList3" loCatId="list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E8649B1B-3337-4ECE-A4CA-4F3142716E33}">
      <dgm:prSet phldrT="[Текст]" custT="1"/>
      <dgm:spPr/>
      <dgm:t>
        <a:bodyPr/>
        <a:lstStyle/>
        <a:p>
          <a:r>
            <a:rPr lang="ru-RU" sz="3600" dirty="0">
              <a:latin typeface="Times New Roman" pitchFamily="18" charset="0"/>
              <a:cs typeface="Times New Roman" pitchFamily="18" charset="0"/>
            </a:rPr>
            <a:t>Философия ценностно-ориентированного менеджмента  дает корпорации ряд существенных:</a:t>
          </a:r>
        </a:p>
      </dgm:t>
    </dgm:pt>
    <dgm:pt modelId="{C9754B8A-90E4-44FF-AFE9-04EE95E3B051}" type="parTrans" cxnId="{508118E8-D68C-4C99-8886-195091D7B400}">
      <dgm:prSet/>
      <dgm:spPr/>
      <dgm:t>
        <a:bodyPr/>
        <a:lstStyle/>
        <a:p>
          <a:endParaRPr lang="ru-RU"/>
        </a:p>
      </dgm:t>
    </dgm:pt>
    <dgm:pt modelId="{3691E1CB-4815-40FF-B24B-45DB17E70415}" type="sibTrans" cxnId="{508118E8-D68C-4C99-8886-195091D7B400}">
      <dgm:prSet/>
      <dgm:spPr/>
      <dgm:t>
        <a:bodyPr/>
        <a:lstStyle/>
        <a:p>
          <a:endParaRPr lang="ru-RU"/>
        </a:p>
      </dgm:t>
    </dgm:pt>
    <dgm:pt modelId="{DDA1058D-33CC-428E-A32D-46EDC7C1C330}">
      <dgm:prSet phldrT="[Текст]" custT="1"/>
      <dgm:spPr/>
      <dgm:t>
        <a:bodyPr/>
        <a:lstStyle/>
        <a:p>
          <a:pPr algn="ctr"/>
          <a:r>
            <a:rPr lang="ru-RU" sz="3200" b="1" dirty="0">
              <a:latin typeface="Times New Roman" pitchFamily="18" charset="0"/>
              <a:cs typeface="Times New Roman" pitchFamily="18" charset="0"/>
            </a:rPr>
            <a:t>Преимуществ:</a:t>
          </a:r>
        </a:p>
        <a:p>
          <a:pPr algn="just"/>
          <a:r>
            <a:rPr lang="ru-RU" sz="3200" b="1" dirty="0">
              <a:latin typeface="Times New Roman" pitchFamily="18" charset="0"/>
              <a:cs typeface="Times New Roman" pitchFamily="18" charset="0"/>
            </a:rPr>
            <a:t> - Совпадение интересов </a:t>
          </a:r>
          <a:r>
            <a:rPr lang="ru-RU" sz="3200" b="1" dirty="0" err="1">
              <a:latin typeface="Times New Roman" pitchFamily="18" charset="0"/>
              <a:cs typeface="Times New Roman" pitchFamily="18" charset="0"/>
            </a:rPr>
            <a:t>топ-менеджеров</a:t>
          </a:r>
          <a:r>
            <a:rPr lang="ru-RU" sz="3200" b="1" dirty="0">
              <a:latin typeface="Times New Roman" pitchFamily="18" charset="0"/>
              <a:cs typeface="Times New Roman" pitchFamily="18" charset="0"/>
            </a:rPr>
            <a:t> и акционеров;</a:t>
          </a:r>
        </a:p>
        <a:p>
          <a:pPr algn="just"/>
          <a:r>
            <a:rPr lang="ru-RU" sz="3200" b="1" dirty="0">
              <a:latin typeface="Times New Roman" pitchFamily="18" charset="0"/>
              <a:cs typeface="Times New Roman" pitchFamily="18" charset="0"/>
            </a:rPr>
            <a:t> - Осуществление инвестиций;</a:t>
          </a:r>
        </a:p>
        <a:p>
          <a:pPr algn="just"/>
          <a:r>
            <a:rPr lang="ru-RU" sz="3200" b="1" dirty="0">
              <a:latin typeface="Times New Roman" pitchFamily="18" charset="0"/>
              <a:cs typeface="Times New Roman" pitchFamily="18" charset="0"/>
            </a:rPr>
            <a:t> - Стабильный рост;</a:t>
          </a:r>
        </a:p>
        <a:p>
          <a:pPr algn="l"/>
          <a:r>
            <a:rPr lang="ru-RU" sz="3200" b="1" dirty="0">
              <a:latin typeface="Times New Roman" pitchFamily="18" charset="0"/>
              <a:cs typeface="Times New Roman" pitchFamily="18" charset="0"/>
            </a:rPr>
            <a:t> - Предотвращение поглощений;</a:t>
          </a:r>
        </a:p>
      </dgm:t>
    </dgm:pt>
    <dgm:pt modelId="{213889F4-EB67-4A73-B99B-2492BB1519DB}" type="parTrans" cxnId="{24C2B142-DE17-4F12-8109-31F99CE8A9FC}">
      <dgm:prSet/>
      <dgm:spPr/>
      <dgm:t>
        <a:bodyPr/>
        <a:lstStyle/>
        <a:p>
          <a:endParaRPr lang="ru-RU"/>
        </a:p>
      </dgm:t>
    </dgm:pt>
    <dgm:pt modelId="{47F9D41D-B3F2-42DE-86F0-2F282C9E2838}" type="sibTrans" cxnId="{24C2B142-DE17-4F12-8109-31F99CE8A9FC}">
      <dgm:prSet/>
      <dgm:spPr/>
      <dgm:t>
        <a:bodyPr/>
        <a:lstStyle/>
        <a:p>
          <a:endParaRPr lang="ru-RU"/>
        </a:p>
      </dgm:t>
    </dgm:pt>
    <dgm:pt modelId="{FE288CBB-F455-4447-857B-B2116F8FD58E}">
      <dgm:prSet phldrT="[Текст]" custT="1"/>
      <dgm:spPr/>
      <dgm:t>
        <a:bodyPr/>
        <a:lstStyle/>
        <a:p>
          <a:pPr algn="ctr"/>
          <a:r>
            <a:rPr lang="ru-RU" sz="3200" b="1" dirty="0">
              <a:latin typeface="Times New Roman" pitchFamily="18" charset="0"/>
              <a:cs typeface="Times New Roman" pitchFamily="18" charset="0"/>
            </a:rPr>
            <a:t>Недостатков:</a:t>
          </a:r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/>
          <a:r>
            <a:rPr lang="ru-RU" sz="2800" b="1" dirty="0">
              <a:latin typeface="Times New Roman" pitchFamily="18" charset="0"/>
              <a:cs typeface="Times New Roman" pitchFamily="18" charset="0"/>
            </a:rPr>
            <a:t>- Недостаток прозрачности ;</a:t>
          </a:r>
        </a:p>
        <a:p>
          <a:pPr algn="l"/>
          <a:r>
            <a:rPr lang="ru-RU" sz="2800" b="1" dirty="0">
              <a:latin typeface="Times New Roman" pitchFamily="18" charset="0"/>
              <a:cs typeface="Times New Roman" pitchFamily="18" charset="0"/>
            </a:rPr>
            <a:t> - Рост рисков;</a:t>
          </a:r>
        </a:p>
        <a:p>
          <a:pPr algn="l"/>
          <a:r>
            <a:rPr lang="ru-RU" sz="2800" b="1" dirty="0">
              <a:latin typeface="Times New Roman" pitchFamily="18" charset="0"/>
              <a:cs typeface="Times New Roman" pitchFamily="18" charset="0"/>
            </a:rPr>
            <a:t>- Отсутствие долгосрочной стратегии;</a:t>
          </a:r>
        </a:p>
        <a:p>
          <a:pPr algn="ctr"/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/>
          <a:r>
            <a:rPr lang="ru-RU" sz="2400" b="1" dirty="0">
              <a:latin typeface="Times New Roman" pitchFamily="18" charset="0"/>
              <a:cs typeface="Times New Roman" pitchFamily="18" charset="0"/>
            </a:rPr>
            <a:t> 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0F97BBC-8620-4103-86DF-E5CE0855E7F4}" type="parTrans" cxnId="{41D04E4A-7430-49A0-B730-ED799A0E19A4}">
      <dgm:prSet/>
      <dgm:spPr/>
    </dgm:pt>
    <dgm:pt modelId="{A470D4C0-9650-4AB8-8C8E-D69BFE57550B}" type="sibTrans" cxnId="{41D04E4A-7430-49A0-B730-ED799A0E19A4}">
      <dgm:prSet/>
      <dgm:spPr/>
    </dgm:pt>
    <dgm:pt modelId="{CD482724-5E68-4F3B-A338-E9A7DDFC24D3}" type="pres">
      <dgm:prSet presAssocID="{20D4F024-334F-465C-AAEC-88A924F860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04C8A6-5502-4A4D-BFF7-C81A2AE0BB6B}" type="pres">
      <dgm:prSet presAssocID="{E8649B1B-3337-4ECE-A4CA-4F3142716E33}" presName="roof" presStyleLbl="dkBgShp" presStyleIdx="0" presStyleCnt="2"/>
      <dgm:spPr/>
      <dgm:t>
        <a:bodyPr/>
        <a:lstStyle/>
        <a:p>
          <a:endParaRPr lang="ru-RU"/>
        </a:p>
      </dgm:t>
    </dgm:pt>
    <dgm:pt modelId="{2DF3EDA6-72C1-4D0E-9158-F80E00ABCF8F}" type="pres">
      <dgm:prSet presAssocID="{E8649B1B-3337-4ECE-A4CA-4F3142716E33}" presName="pillars" presStyleCnt="0"/>
      <dgm:spPr/>
    </dgm:pt>
    <dgm:pt modelId="{7E3D510C-FCD7-492D-B14F-8E274FE09E2F}" type="pres">
      <dgm:prSet presAssocID="{E8649B1B-3337-4ECE-A4CA-4F3142716E3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E6E39-F103-41A6-B6E0-DFD4B98EB7BE}" type="pres">
      <dgm:prSet presAssocID="{FE288CBB-F455-4447-857B-B2116F8FD58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A5E1A-AD4E-4C78-BD12-FB676CA168BA}" type="pres">
      <dgm:prSet presAssocID="{E8649B1B-3337-4ECE-A4CA-4F3142716E33}" presName="base" presStyleLbl="dkBgShp" presStyleIdx="1" presStyleCnt="2"/>
      <dgm:spPr/>
    </dgm:pt>
  </dgm:ptLst>
  <dgm:cxnLst>
    <dgm:cxn modelId="{FF825965-F42D-4EC5-B1E2-997906716867}" type="presOf" srcId="{20D4F024-334F-465C-AAEC-88A924F8603F}" destId="{CD482724-5E68-4F3B-A338-E9A7DDFC24D3}" srcOrd="0" destOrd="0" presId="urn:microsoft.com/office/officeart/2005/8/layout/hList3"/>
    <dgm:cxn modelId="{508118E8-D68C-4C99-8886-195091D7B400}" srcId="{20D4F024-334F-465C-AAEC-88A924F8603F}" destId="{E8649B1B-3337-4ECE-A4CA-4F3142716E33}" srcOrd="0" destOrd="0" parTransId="{C9754B8A-90E4-44FF-AFE9-04EE95E3B051}" sibTransId="{3691E1CB-4815-40FF-B24B-45DB17E70415}"/>
    <dgm:cxn modelId="{41D04E4A-7430-49A0-B730-ED799A0E19A4}" srcId="{E8649B1B-3337-4ECE-A4CA-4F3142716E33}" destId="{FE288CBB-F455-4447-857B-B2116F8FD58E}" srcOrd="1" destOrd="0" parTransId="{50F97BBC-8620-4103-86DF-E5CE0855E7F4}" sibTransId="{A470D4C0-9650-4AB8-8C8E-D69BFE57550B}"/>
    <dgm:cxn modelId="{6A8E518B-3518-4B10-8CC1-E9DFAE0D6E22}" type="presOf" srcId="{E8649B1B-3337-4ECE-A4CA-4F3142716E33}" destId="{0404C8A6-5502-4A4D-BFF7-C81A2AE0BB6B}" srcOrd="0" destOrd="0" presId="urn:microsoft.com/office/officeart/2005/8/layout/hList3"/>
    <dgm:cxn modelId="{BFEF3DF2-DE62-4B2C-806A-9D275CF5B262}" type="presOf" srcId="{DDA1058D-33CC-428E-A32D-46EDC7C1C330}" destId="{7E3D510C-FCD7-492D-B14F-8E274FE09E2F}" srcOrd="0" destOrd="0" presId="urn:microsoft.com/office/officeart/2005/8/layout/hList3"/>
    <dgm:cxn modelId="{24C2B142-DE17-4F12-8109-31F99CE8A9FC}" srcId="{E8649B1B-3337-4ECE-A4CA-4F3142716E33}" destId="{DDA1058D-33CC-428E-A32D-46EDC7C1C330}" srcOrd="0" destOrd="0" parTransId="{213889F4-EB67-4A73-B99B-2492BB1519DB}" sibTransId="{47F9D41D-B3F2-42DE-86F0-2F282C9E2838}"/>
    <dgm:cxn modelId="{C263F916-41DD-4D30-8F40-113C9DC1E7B8}" type="presOf" srcId="{FE288CBB-F455-4447-857B-B2116F8FD58E}" destId="{DCCE6E39-F103-41A6-B6E0-DFD4B98EB7BE}" srcOrd="0" destOrd="0" presId="urn:microsoft.com/office/officeart/2005/8/layout/hList3"/>
    <dgm:cxn modelId="{77830DB3-5F15-4091-AAA7-1E6D989C8D99}" type="presParOf" srcId="{CD482724-5E68-4F3B-A338-E9A7DDFC24D3}" destId="{0404C8A6-5502-4A4D-BFF7-C81A2AE0BB6B}" srcOrd="0" destOrd="0" presId="urn:microsoft.com/office/officeart/2005/8/layout/hList3"/>
    <dgm:cxn modelId="{11B7BE07-7BE5-4CFA-8A30-0428E255D9AC}" type="presParOf" srcId="{CD482724-5E68-4F3B-A338-E9A7DDFC24D3}" destId="{2DF3EDA6-72C1-4D0E-9158-F80E00ABCF8F}" srcOrd="1" destOrd="0" presId="urn:microsoft.com/office/officeart/2005/8/layout/hList3"/>
    <dgm:cxn modelId="{217186C7-7B45-458E-9EB5-2D439D223C2C}" type="presParOf" srcId="{2DF3EDA6-72C1-4D0E-9158-F80E00ABCF8F}" destId="{7E3D510C-FCD7-492D-B14F-8E274FE09E2F}" srcOrd="0" destOrd="0" presId="urn:microsoft.com/office/officeart/2005/8/layout/hList3"/>
    <dgm:cxn modelId="{BB8BCA88-59EB-45DA-AC42-72DEFA506652}" type="presParOf" srcId="{2DF3EDA6-72C1-4D0E-9158-F80E00ABCF8F}" destId="{DCCE6E39-F103-41A6-B6E0-DFD4B98EB7BE}" srcOrd="1" destOrd="0" presId="urn:microsoft.com/office/officeart/2005/8/layout/hList3"/>
    <dgm:cxn modelId="{CD51A1F6-5227-4DF8-9203-2D8B5CEB7873}" type="presParOf" srcId="{CD482724-5E68-4F3B-A338-E9A7DDFC24D3}" destId="{E65A5E1A-AD4E-4C78-BD12-FB676CA168B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F4A3B-BD6F-49E7-9D57-7F24CBB841DC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DB960AA-814F-4DC3-BD3E-8056E3B3C112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Рост объема продаж</a:t>
          </a:r>
        </a:p>
      </dgm:t>
    </dgm:pt>
    <dgm:pt modelId="{D2D38139-BEAF-491D-BA60-4A3BBB76004B}" type="parTrans" cxnId="{85A7D2AA-5D46-48FD-BBA5-3A62205A0AA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134A67-CD48-415E-BB2A-68C0E46D73F9}" type="sibTrans" cxnId="{85A7D2AA-5D46-48FD-BBA5-3A62205A0AA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76508C0-C2C4-4469-BDA9-735F355A386A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Рентабельность операционной деятельности</a:t>
          </a:r>
        </a:p>
      </dgm:t>
    </dgm:pt>
    <dgm:pt modelId="{3FE93F3E-26B4-4650-9121-3628DCF6CEDE}" type="parTrans" cxnId="{91D62867-8C3A-4E11-B133-CF94D2FB860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0D6FA0-AF24-4AE7-AFDF-EAB6C4A6E874}" type="sibTrans" cxnId="{91D62867-8C3A-4E11-B133-CF94D2FB860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64849A-7B00-49C2-A15B-9B6B150891D9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Требование к уровню капитала</a:t>
          </a:r>
        </a:p>
      </dgm:t>
    </dgm:pt>
    <dgm:pt modelId="{D351D7E1-2468-4E67-81B5-1C4719EC4EFE}" type="parTrans" cxnId="{04856766-38BF-4D80-BDD5-E8EE12166F7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E05D229-F4D1-451B-9B6F-4C63727A51A4}" type="sibTrans" cxnId="{04856766-38BF-4D80-BDD5-E8EE12166F7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67F17F-5657-4BC7-9D2C-F0E1FF76DBEF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Средневзвешенная стоимость капитала </a:t>
          </a:r>
        </a:p>
      </dgm:t>
    </dgm:pt>
    <dgm:pt modelId="{3B41112F-8C6F-4BCC-9009-EAF1CBC03C39}" type="parTrans" cxnId="{74BE1D4D-C343-429C-97F1-2D94401E70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8F69651-9406-47DF-B4C7-B7D17C740F23}" type="sibTrans" cxnId="{74BE1D4D-C343-429C-97F1-2D94401E70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E235399-7396-4EB5-A090-8FE5C053D2FB}" type="pres">
      <dgm:prSet presAssocID="{EF5F4A3B-BD6F-49E7-9D57-7F24CBB841D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1685A-DB11-4A6A-BD2A-7AC3ED900123}" type="pres">
      <dgm:prSet presAssocID="{EF5F4A3B-BD6F-49E7-9D57-7F24CBB841DC}" presName="dummyMaxCanvas" presStyleCnt="0">
        <dgm:presLayoutVars/>
      </dgm:prSet>
      <dgm:spPr/>
    </dgm:pt>
    <dgm:pt modelId="{EAC0E8A3-CFC7-444F-8470-464C6EA78C63}" type="pres">
      <dgm:prSet presAssocID="{EF5F4A3B-BD6F-49E7-9D57-7F24CBB841D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8AAD2-6C97-4AD6-BBAB-180F6BAAFC8C}" type="pres">
      <dgm:prSet presAssocID="{EF5F4A3B-BD6F-49E7-9D57-7F24CBB841D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834EA-B381-498B-BEAA-70BBD709D1C8}" type="pres">
      <dgm:prSet presAssocID="{EF5F4A3B-BD6F-49E7-9D57-7F24CBB841D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323D7-B8BD-4A06-8A22-AA3D4338C9FC}" type="pres">
      <dgm:prSet presAssocID="{EF5F4A3B-BD6F-49E7-9D57-7F24CBB841D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6874B-AE8F-48A1-B25F-3D893FAD0289}" type="pres">
      <dgm:prSet presAssocID="{EF5F4A3B-BD6F-49E7-9D57-7F24CBB841D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F3835-1BE5-44E6-AC11-E834CA314F50}" type="pres">
      <dgm:prSet presAssocID="{EF5F4A3B-BD6F-49E7-9D57-7F24CBB841D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8ADDE-6B16-4874-8A66-FCA2ABBE7E39}" type="pres">
      <dgm:prSet presAssocID="{EF5F4A3B-BD6F-49E7-9D57-7F24CBB841D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4E18C-6892-4368-B300-8CB4957F0FD9}" type="pres">
      <dgm:prSet presAssocID="{EF5F4A3B-BD6F-49E7-9D57-7F24CBB841D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B0ACB-F539-4280-831C-AD139F9765BF}" type="pres">
      <dgm:prSet presAssocID="{EF5F4A3B-BD6F-49E7-9D57-7F24CBB841D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BAA97-AEA4-4C42-84EA-FE4313B017A5}" type="pres">
      <dgm:prSet presAssocID="{EF5F4A3B-BD6F-49E7-9D57-7F24CBB841D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83F8B-86B9-45A1-AFB6-4C07307DB397}" type="pres">
      <dgm:prSet presAssocID="{EF5F4A3B-BD6F-49E7-9D57-7F24CBB841D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54B1D-D7FD-46CB-BE26-ACB59A4280D7}" type="presOf" srcId="{9A67F17F-5657-4BC7-9D2C-F0E1FF76DBEF}" destId="{B4983F8B-86B9-45A1-AFB6-4C07307DB397}" srcOrd="1" destOrd="0" presId="urn:microsoft.com/office/officeart/2005/8/layout/vProcess5"/>
    <dgm:cxn modelId="{03466B03-F3E5-4FBE-B81C-081D1B20AE51}" type="presOf" srcId="{776508C0-C2C4-4469-BDA9-735F355A386A}" destId="{2B58AAD2-6C97-4AD6-BBAB-180F6BAAFC8C}" srcOrd="0" destOrd="0" presId="urn:microsoft.com/office/officeart/2005/8/layout/vProcess5"/>
    <dgm:cxn modelId="{04856766-38BF-4D80-BDD5-E8EE12166F71}" srcId="{EF5F4A3B-BD6F-49E7-9D57-7F24CBB841DC}" destId="{4264849A-7B00-49C2-A15B-9B6B150891D9}" srcOrd="2" destOrd="0" parTransId="{D351D7E1-2468-4E67-81B5-1C4719EC4EFE}" sibTransId="{0E05D229-F4D1-451B-9B6F-4C63727A51A4}"/>
    <dgm:cxn modelId="{1D7CCEA3-6828-4D6B-B30B-5BB38CF88D8F}" type="presOf" srcId="{776508C0-C2C4-4469-BDA9-735F355A386A}" destId="{27FB0ACB-F539-4280-831C-AD139F9765BF}" srcOrd="1" destOrd="0" presId="urn:microsoft.com/office/officeart/2005/8/layout/vProcess5"/>
    <dgm:cxn modelId="{E0F6588E-B09E-4DD0-B291-EC02044E6CD8}" type="presOf" srcId="{A1134A67-CD48-415E-BB2A-68C0E46D73F9}" destId="{8596874B-AE8F-48A1-B25F-3D893FAD0289}" srcOrd="0" destOrd="0" presId="urn:microsoft.com/office/officeart/2005/8/layout/vProcess5"/>
    <dgm:cxn modelId="{91D62867-8C3A-4E11-B133-CF94D2FB8608}" srcId="{EF5F4A3B-BD6F-49E7-9D57-7F24CBB841DC}" destId="{776508C0-C2C4-4469-BDA9-735F355A386A}" srcOrd="1" destOrd="0" parTransId="{3FE93F3E-26B4-4650-9121-3628DCF6CEDE}" sibTransId="{A10D6FA0-AF24-4AE7-AFDF-EAB6C4A6E874}"/>
    <dgm:cxn modelId="{5ABE841F-9334-4FC8-8B58-9FE5FA4EAB2C}" type="presOf" srcId="{0DB960AA-814F-4DC3-BD3E-8056E3B3C112}" destId="{EAC0E8A3-CFC7-444F-8470-464C6EA78C63}" srcOrd="0" destOrd="0" presId="urn:microsoft.com/office/officeart/2005/8/layout/vProcess5"/>
    <dgm:cxn modelId="{41D268D4-9F16-44D4-A1BE-98C4740E660B}" type="presOf" srcId="{9A67F17F-5657-4BC7-9D2C-F0E1FF76DBEF}" destId="{633323D7-B8BD-4A06-8A22-AA3D4338C9FC}" srcOrd="0" destOrd="0" presId="urn:microsoft.com/office/officeart/2005/8/layout/vProcess5"/>
    <dgm:cxn modelId="{74BE1D4D-C343-429C-97F1-2D94401E7044}" srcId="{EF5F4A3B-BD6F-49E7-9D57-7F24CBB841DC}" destId="{9A67F17F-5657-4BC7-9D2C-F0E1FF76DBEF}" srcOrd="3" destOrd="0" parTransId="{3B41112F-8C6F-4BCC-9009-EAF1CBC03C39}" sibTransId="{48F69651-9406-47DF-B4C7-B7D17C740F23}"/>
    <dgm:cxn modelId="{80D27B9B-A88E-4EC8-9B27-F52F56FC0F29}" type="presOf" srcId="{A10D6FA0-AF24-4AE7-AFDF-EAB6C4A6E874}" destId="{E67F3835-1BE5-44E6-AC11-E834CA314F50}" srcOrd="0" destOrd="0" presId="urn:microsoft.com/office/officeart/2005/8/layout/vProcess5"/>
    <dgm:cxn modelId="{06A8F1E8-1522-4C15-BF27-DF6DBA730C41}" type="presOf" srcId="{EF5F4A3B-BD6F-49E7-9D57-7F24CBB841DC}" destId="{8E235399-7396-4EB5-A090-8FE5C053D2FB}" srcOrd="0" destOrd="0" presId="urn:microsoft.com/office/officeart/2005/8/layout/vProcess5"/>
    <dgm:cxn modelId="{25241C17-81C6-4DA9-AF14-82186A145488}" type="presOf" srcId="{0E05D229-F4D1-451B-9B6F-4C63727A51A4}" destId="{BB38ADDE-6B16-4874-8A66-FCA2ABBE7E39}" srcOrd="0" destOrd="0" presId="urn:microsoft.com/office/officeart/2005/8/layout/vProcess5"/>
    <dgm:cxn modelId="{BA7B192F-9E4B-406B-993D-7867D66C638A}" type="presOf" srcId="{0DB960AA-814F-4DC3-BD3E-8056E3B3C112}" destId="{9A24E18C-6892-4368-B300-8CB4957F0FD9}" srcOrd="1" destOrd="0" presId="urn:microsoft.com/office/officeart/2005/8/layout/vProcess5"/>
    <dgm:cxn modelId="{0B811780-5F6D-4101-B4C5-BB2BF73977A6}" type="presOf" srcId="{4264849A-7B00-49C2-A15B-9B6B150891D9}" destId="{70C834EA-B381-498B-BEAA-70BBD709D1C8}" srcOrd="0" destOrd="0" presId="urn:microsoft.com/office/officeart/2005/8/layout/vProcess5"/>
    <dgm:cxn modelId="{77C1D427-E789-4DC6-97FF-7C0FAFA75F84}" type="presOf" srcId="{4264849A-7B00-49C2-A15B-9B6B150891D9}" destId="{B6BBAA97-AEA4-4C42-84EA-FE4313B017A5}" srcOrd="1" destOrd="0" presId="urn:microsoft.com/office/officeart/2005/8/layout/vProcess5"/>
    <dgm:cxn modelId="{85A7D2AA-5D46-48FD-BBA5-3A62205A0AA0}" srcId="{EF5F4A3B-BD6F-49E7-9D57-7F24CBB841DC}" destId="{0DB960AA-814F-4DC3-BD3E-8056E3B3C112}" srcOrd="0" destOrd="0" parTransId="{D2D38139-BEAF-491D-BA60-4A3BBB76004B}" sibTransId="{A1134A67-CD48-415E-BB2A-68C0E46D73F9}"/>
    <dgm:cxn modelId="{DCD18397-3FE8-45B0-829D-13EE92522192}" type="presParOf" srcId="{8E235399-7396-4EB5-A090-8FE5C053D2FB}" destId="{A5A1685A-DB11-4A6A-BD2A-7AC3ED900123}" srcOrd="0" destOrd="0" presId="urn:microsoft.com/office/officeart/2005/8/layout/vProcess5"/>
    <dgm:cxn modelId="{C74EBE63-7D09-48C8-84EF-80CA44FB7198}" type="presParOf" srcId="{8E235399-7396-4EB5-A090-8FE5C053D2FB}" destId="{EAC0E8A3-CFC7-444F-8470-464C6EA78C63}" srcOrd="1" destOrd="0" presId="urn:microsoft.com/office/officeart/2005/8/layout/vProcess5"/>
    <dgm:cxn modelId="{AE17B634-7AB9-477F-AADD-7E61E0042CA8}" type="presParOf" srcId="{8E235399-7396-4EB5-A090-8FE5C053D2FB}" destId="{2B58AAD2-6C97-4AD6-BBAB-180F6BAAFC8C}" srcOrd="2" destOrd="0" presId="urn:microsoft.com/office/officeart/2005/8/layout/vProcess5"/>
    <dgm:cxn modelId="{D0C0F481-57D7-4528-9F60-58EDB0E942A7}" type="presParOf" srcId="{8E235399-7396-4EB5-A090-8FE5C053D2FB}" destId="{70C834EA-B381-498B-BEAA-70BBD709D1C8}" srcOrd="3" destOrd="0" presId="urn:microsoft.com/office/officeart/2005/8/layout/vProcess5"/>
    <dgm:cxn modelId="{27CFAB05-624B-4C8A-8BBA-C833BC75CD7E}" type="presParOf" srcId="{8E235399-7396-4EB5-A090-8FE5C053D2FB}" destId="{633323D7-B8BD-4A06-8A22-AA3D4338C9FC}" srcOrd="4" destOrd="0" presId="urn:microsoft.com/office/officeart/2005/8/layout/vProcess5"/>
    <dgm:cxn modelId="{69D8E6DE-F998-4D0E-A32E-21412CF54C51}" type="presParOf" srcId="{8E235399-7396-4EB5-A090-8FE5C053D2FB}" destId="{8596874B-AE8F-48A1-B25F-3D893FAD0289}" srcOrd="5" destOrd="0" presId="urn:microsoft.com/office/officeart/2005/8/layout/vProcess5"/>
    <dgm:cxn modelId="{3ECD09E5-8A88-4048-874D-F27DF46EA1F2}" type="presParOf" srcId="{8E235399-7396-4EB5-A090-8FE5C053D2FB}" destId="{E67F3835-1BE5-44E6-AC11-E834CA314F50}" srcOrd="6" destOrd="0" presId="urn:microsoft.com/office/officeart/2005/8/layout/vProcess5"/>
    <dgm:cxn modelId="{6A3836B4-8F2E-4C93-B904-8C35C67134FC}" type="presParOf" srcId="{8E235399-7396-4EB5-A090-8FE5C053D2FB}" destId="{BB38ADDE-6B16-4874-8A66-FCA2ABBE7E39}" srcOrd="7" destOrd="0" presId="urn:microsoft.com/office/officeart/2005/8/layout/vProcess5"/>
    <dgm:cxn modelId="{A949C2FD-F32D-4E69-8414-DBD32A9221B6}" type="presParOf" srcId="{8E235399-7396-4EB5-A090-8FE5C053D2FB}" destId="{9A24E18C-6892-4368-B300-8CB4957F0FD9}" srcOrd="8" destOrd="0" presId="urn:microsoft.com/office/officeart/2005/8/layout/vProcess5"/>
    <dgm:cxn modelId="{D8E87B1F-1DF5-47CD-98AC-3CEE5E3ED4FC}" type="presParOf" srcId="{8E235399-7396-4EB5-A090-8FE5C053D2FB}" destId="{27FB0ACB-F539-4280-831C-AD139F9765BF}" srcOrd="9" destOrd="0" presId="urn:microsoft.com/office/officeart/2005/8/layout/vProcess5"/>
    <dgm:cxn modelId="{787126DA-AD0C-48AB-BA45-DF6FFEF7CE48}" type="presParOf" srcId="{8E235399-7396-4EB5-A090-8FE5C053D2FB}" destId="{B6BBAA97-AEA4-4C42-84EA-FE4313B017A5}" srcOrd="10" destOrd="0" presId="urn:microsoft.com/office/officeart/2005/8/layout/vProcess5"/>
    <dgm:cxn modelId="{2A27D087-B900-4458-A226-56786E16E590}" type="presParOf" srcId="{8E235399-7396-4EB5-A090-8FE5C053D2FB}" destId="{B4983F8B-86B9-45A1-AFB6-4C07307DB39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4C8A6-5502-4A4D-BFF7-C81A2AE0BB6B}">
      <dsp:nvSpPr>
        <dsp:cNvPr id="0" name=""/>
        <dsp:cNvSpPr/>
      </dsp:nvSpPr>
      <dsp:spPr>
        <a:xfrm>
          <a:off x="0" y="0"/>
          <a:ext cx="12192000" cy="205740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 pitchFamily="18" charset="0"/>
              <a:cs typeface="Times New Roman" pitchFamily="18" charset="0"/>
            </a:rPr>
            <a:t>Философия ценностно-ориентированного менеджмента  дает корпорации ряд существенных:</a:t>
          </a:r>
        </a:p>
      </dsp:txBody>
      <dsp:txXfrm>
        <a:off x="0" y="0"/>
        <a:ext cx="12192000" cy="2057400"/>
      </dsp:txXfrm>
    </dsp:sp>
    <dsp:sp modelId="{7E3D510C-FCD7-492D-B14F-8E274FE09E2F}">
      <dsp:nvSpPr>
        <dsp:cNvPr id="0" name=""/>
        <dsp:cNvSpPr/>
      </dsp:nvSpPr>
      <dsp:spPr>
        <a:xfrm>
          <a:off x="0" y="2057400"/>
          <a:ext cx="6095999" cy="4320540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Преимуществ: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- Совпадение интересов </a:t>
          </a:r>
          <a:r>
            <a:rPr lang="ru-RU" sz="3200" b="1" kern="1200" dirty="0" err="1">
              <a:latin typeface="Times New Roman" pitchFamily="18" charset="0"/>
              <a:cs typeface="Times New Roman" pitchFamily="18" charset="0"/>
            </a:rPr>
            <a:t>топ-менеджеров</a:t>
          </a: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и акционеров;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- Осуществление инвестиций;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- Стабильный рост;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- Предотвращение поглощений;</a:t>
          </a:r>
        </a:p>
      </dsp:txBody>
      <dsp:txXfrm>
        <a:off x="0" y="2057400"/>
        <a:ext cx="6095999" cy="4320540"/>
      </dsp:txXfrm>
    </dsp:sp>
    <dsp:sp modelId="{DCCE6E39-F103-41A6-B6E0-DFD4B98EB7BE}">
      <dsp:nvSpPr>
        <dsp:cNvPr id="0" name=""/>
        <dsp:cNvSpPr/>
      </dsp:nvSpPr>
      <dsp:spPr>
        <a:xfrm>
          <a:off x="6096000" y="2057400"/>
          <a:ext cx="6095999" cy="4320540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Недостатков:</a:t>
          </a: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- Недостаток прозрачности 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- Рост рисков;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- Отсутствие долгосрочной стратегии;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 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6000" y="2057400"/>
        <a:ext cx="6095999" cy="4320540"/>
      </dsp:txXfrm>
    </dsp:sp>
    <dsp:sp modelId="{E65A5E1A-AD4E-4C78-BD12-FB676CA168BA}">
      <dsp:nvSpPr>
        <dsp:cNvPr id="0" name=""/>
        <dsp:cNvSpPr/>
      </dsp:nvSpPr>
      <dsp:spPr>
        <a:xfrm>
          <a:off x="0" y="6377940"/>
          <a:ext cx="12192000" cy="48006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0E8A3-CFC7-444F-8470-464C6EA78C63}">
      <dsp:nvSpPr>
        <dsp:cNvPr id="0" name=""/>
        <dsp:cNvSpPr/>
      </dsp:nvSpPr>
      <dsp:spPr>
        <a:xfrm>
          <a:off x="0" y="0"/>
          <a:ext cx="6175399" cy="9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Рост объема продаж</a:t>
          </a:r>
        </a:p>
      </dsp:txBody>
      <dsp:txXfrm>
        <a:off x="27712" y="27712"/>
        <a:ext cx="5074467" cy="890736"/>
      </dsp:txXfrm>
    </dsp:sp>
    <dsp:sp modelId="{2B58AAD2-6C97-4AD6-BBAB-180F6BAAFC8C}">
      <dsp:nvSpPr>
        <dsp:cNvPr id="0" name=""/>
        <dsp:cNvSpPr/>
      </dsp:nvSpPr>
      <dsp:spPr>
        <a:xfrm>
          <a:off x="517189" y="1118189"/>
          <a:ext cx="6175399" cy="9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Рентабельность операционной деятельности</a:t>
          </a:r>
        </a:p>
      </dsp:txBody>
      <dsp:txXfrm>
        <a:off x="544901" y="1145901"/>
        <a:ext cx="4987781" cy="890736"/>
      </dsp:txXfrm>
    </dsp:sp>
    <dsp:sp modelId="{70C834EA-B381-498B-BEAA-70BBD709D1C8}">
      <dsp:nvSpPr>
        <dsp:cNvPr id="0" name=""/>
        <dsp:cNvSpPr/>
      </dsp:nvSpPr>
      <dsp:spPr>
        <a:xfrm>
          <a:off x="1026660" y="2236379"/>
          <a:ext cx="6175399" cy="9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Требование к уровню капитала</a:t>
          </a:r>
        </a:p>
      </dsp:txBody>
      <dsp:txXfrm>
        <a:off x="1054372" y="2264091"/>
        <a:ext cx="4995500" cy="890736"/>
      </dsp:txXfrm>
    </dsp:sp>
    <dsp:sp modelId="{633323D7-B8BD-4A06-8A22-AA3D4338C9FC}">
      <dsp:nvSpPr>
        <dsp:cNvPr id="0" name=""/>
        <dsp:cNvSpPr/>
      </dsp:nvSpPr>
      <dsp:spPr>
        <a:xfrm>
          <a:off x="1543849" y="3354569"/>
          <a:ext cx="6175399" cy="9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Средневзвешенная стоимость капитала </a:t>
          </a:r>
        </a:p>
      </dsp:txBody>
      <dsp:txXfrm>
        <a:off x="1571561" y="3382281"/>
        <a:ext cx="4987781" cy="890736"/>
      </dsp:txXfrm>
    </dsp:sp>
    <dsp:sp modelId="{8596874B-AE8F-48A1-B25F-3D893FAD0289}">
      <dsp:nvSpPr>
        <dsp:cNvPr id="0" name=""/>
        <dsp:cNvSpPr/>
      </dsp:nvSpPr>
      <dsp:spPr>
        <a:xfrm>
          <a:off x="5560394" y="724673"/>
          <a:ext cx="615004" cy="615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Times New Roman" pitchFamily="18" charset="0"/>
            <a:cs typeface="Times New Roman" pitchFamily="18" charset="0"/>
          </a:endParaRPr>
        </a:p>
      </dsp:txBody>
      <dsp:txXfrm>
        <a:off x="5698770" y="724673"/>
        <a:ext cx="338252" cy="462791"/>
      </dsp:txXfrm>
    </dsp:sp>
    <dsp:sp modelId="{E67F3835-1BE5-44E6-AC11-E834CA314F50}">
      <dsp:nvSpPr>
        <dsp:cNvPr id="0" name=""/>
        <dsp:cNvSpPr/>
      </dsp:nvSpPr>
      <dsp:spPr>
        <a:xfrm>
          <a:off x="6077584" y="1842862"/>
          <a:ext cx="615004" cy="615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Times New Roman" pitchFamily="18" charset="0"/>
            <a:cs typeface="Times New Roman" pitchFamily="18" charset="0"/>
          </a:endParaRPr>
        </a:p>
      </dsp:txBody>
      <dsp:txXfrm>
        <a:off x="6215960" y="1842862"/>
        <a:ext cx="338252" cy="462791"/>
      </dsp:txXfrm>
    </dsp:sp>
    <dsp:sp modelId="{BB38ADDE-6B16-4874-8A66-FCA2ABBE7E39}">
      <dsp:nvSpPr>
        <dsp:cNvPr id="0" name=""/>
        <dsp:cNvSpPr/>
      </dsp:nvSpPr>
      <dsp:spPr>
        <a:xfrm>
          <a:off x="6587054" y="2961052"/>
          <a:ext cx="615004" cy="615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Times New Roman" pitchFamily="18" charset="0"/>
            <a:cs typeface="Times New Roman" pitchFamily="18" charset="0"/>
          </a:endParaRPr>
        </a:p>
      </dsp:txBody>
      <dsp:txXfrm>
        <a:off x="6725430" y="2961052"/>
        <a:ext cx="338252" cy="462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lfi.biz/glossary/eng/S/shareholder.ph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1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Философия </a:t>
            </a:r>
            <a:r>
              <a:rPr lang="ru-RU" dirty="0" err="1"/>
              <a:t>ценностно</a:t>
            </a:r>
            <a:r>
              <a:rPr lang="ru-RU" dirty="0"/>
              <a:t> ориентированного менеджмента дает корпорации ряд существенных преимуществ:</a:t>
            </a:r>
          </a:p>
          <a:p>
            <a:r>
              <a:rPr lang="ru-RU" b="1" dirty="0"/>
              <a:t>Совпадение интересов </a:t>
            </a:r>
            <a:r>
              <a:rPr lang="ru-RU" b="1" dirty="0" err="1"/>
              <a:t>топ-менеджеров</a:t>
            </a:r>
            <a:r>
              <a:rPr lang="ru-RU" b="1" dirty="0"/>
              <a:t> и акционеров</a:t>
            </a:r>
            <a:r>
              <a:rPr lang="ru-RU" dirty="0"/>
              <a:t>. Как правило, </a:t>
            </a:r>
            <a:r>
              <a:rPr lang="ru-RU" dirty="0" err="1"/>
              <a:t>топ-менеджеры</a:t>
            </a:r>
            <a:r>
              <a:rPr lang="ru-RU" dirty="0"/>
              <a:t> получают опционы сотрудников (</a:t>
            </a:r>
            <a:r>
              <a:rPr lang="ru-RU" i="1" dirty="0"/>
              <a:t>англ. </a:t>
            </a:r>
            <a:r>
              <a:rPr lang="ru-RU" i="1" dirty="0" err="1"/>
              <a:t>Employee</a:t>
            </a:r>
            <a:r>
              <a:rPr lang="ru-RU" i="1" dirty="0"/>
              <a:t> </a:t>
            </a:r>
            <a:r>
              <a:rPr lang="ru-RU" i="1" dirty="0" err="1"/>
              <a:t>Stock</a:t>
            </a:r>
            <a:r>
              <a:rPr lang="ru-RU" i="1" dirty="0"/>
              <a:t> </a:t>
            </a:r>
            <a:r>
              <a:rPr lang="ru-RU" i="1" dirty="0" err="1"/>
              <a:t>Option</a:t>
            </a:r>
            <a:r>
              <a:rPr lang="ru-RU" dirty="0"/>
              <a:t>), поэтому они, как и </a:t>
            </a:r>
            <a:r>
              <a:rPr lang="ru-RU" dirty="0">
                <a:hlinkClick r:id="rId3"/>
              </a:rPr>
              <a:t>акционеры</a:t>
            </a:r>
            <a:r>
              <a:rPr lang="ru-RU" dirty="0"/>
              <a:t>, заинтересованы в максимизации акционерной стоимости.</a:t>
            </a:r>
          </a:p>
          <a:p>
            <a:r>
              <a:rPr lang="ru-RU" b="1" dirty="0"/>
              <a:t>Осуществление инвестиций</a:t>
            </a:r>
            <a:r>
              <a:rPr lang="ru-RU" dirty="0"/>
              <a:t>. Потребность в поддержании постоянного темпа роста требует осуществления инвестиций, направленных на увеличение стоимости корпорации.</a:t>
            </a:r>
          </a:p>
          <a:p>
            <a:r>
              <a:rPr lang="ru-RU" b="1" dirty="0"/>
              <a:t>Стабильный рост</a:t>
            </a:r>
            <a:r>
              <a:rPr lang="ru-RU" dirty="0"/>
              <a:t>. Как правило, корпорации, активно внедряющие </a:t>
            </a:r>
            <a:r>
              <a:rPr lang="ru-RU" dirty="0" err="1"/>
              <a:t>ценностно</a:t>
            </a:r>
            <a:r>
              <a:rPr lang="ru-RU" dirty="0"/>
              <a:t> ориентированный менеджмент, показывают более высокие и стабильные темпы роста.</a:t>
            </a:r>
          </a:p>
          <a:p>
            <a:r>
              <a:rPr lang="ru-RU" b="1" dirty="0" err="1"/>
              <a:t>Предотвпащение</a:t>
            </a:r>
            <a:r>
              <a:rPr lang="ru-RU" b="1" dirty="0"/>
              <a:t> поглощений</a:t>
            </a:r>
            <a:r>
              <a:rPr lang="ru-RU" dirty="0"/>
              <a:t>. Постоянный рост рыночной стоимости корпорации делает более дорогими попытки поглощений, в том числе и враждебных.</a:t>
            </a:r>
          </a:p>
          <a:p>
            <a:r>
              <a:rPr lang="ru-RU" dirty="0"/>
              <a:t>Основные недостатки внедрения этой философии управления лежат в плоскости конфликта интересов менеджмента и интересов развития бизнеса.</a:t>
            </a:r>
          </a:p>
          <a:p>
            <a:r>
              <a:rPr lang="ru-RU" b="1" dirty="0"/>
              <a:t>Недостаток прозрачности</a:t>
            </a:r>
            <a:r>
              <a:rPr lang="ru-RU" dirty="0"/>
              <a:t>. Поскольку основной целью является максимизация акционерной стоимости, менеджмент корпорации может прибегнуть к неэтичной практике и завышать показатель рентабельности операционной деятельности. Это не только вводит в заблуждение акционеров и прочих заинтересованных лиц, но и искажает данные о ее финансовом положении.</a:t>
            </a:r>
          </a:p>
          <a:p>
            <a:r>
              <a:rPr lang="ru-RU" b="1" dirty="0"/>
              <a:t>Рост рисков</a:t>
            </a:r>
            <a:r>
              <a:rPr lang="ru-RU" dirty="0"/>
              <a:t>. Постоянный рост продаж требует постоянного привлечения дополнительного капитала, что зачастую решается путем привлечения долгового финансирования. Такая практика приводит к росту уровня риска и повышению вероятности банкротства.</a:t>
            </a:r>
          </a:p>
          <a:p>
            <a:r>
              <a:rPr lang="ru-RU" b="1" dirty="0"/>
              <a:t>Отсутствие долгосрочной стратегии</a:t>
            </a:r>
            <a:r>
              <a:rPr lang="ru-RU" dirty="0"/>
              <a:t>. Иногда текущее повышение акционерной стоимости осуществляется в ущерб долгосрочной стратегии развития бизнеса, что будет иметь крайне негативные последствия в долгосрочной перспективе.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4748-5C64-426E-AC61-81A9235C7A8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llfi.biz/financialmanagement/CostOfCapital/srednevzveshennaja-stoimost-kapitala.php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61" y="262532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51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5031" y="2927838"/>
            <a:ext cx="9152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Кафедра: «ФИНАНСЫ И УЧЕТ»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Дисциплина: «Финансовый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менеджмент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»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Преподаватель: к.э.н.,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и.о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доцента Алиева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Баглан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Муратовна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0765" y="4818623"/>
            <a:ext cx="7378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Тема </a:t>
            </a:r>
            <a:r>
              <a:rPr lang="ru-RU" sz="2800" dirty="0" smtClean="0"/>
              <a:t>8</a:t>
            </a:r>
            <a:r>
              <a:rPr lang="ru-RU" sz="2800" dirty="0"/>
              <a:t>. Стоимость корпорации и ценностно-ориентированный менеджмент. Управление стоимостью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163884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6528" y="176981"/>
            <a:ext cx="11047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Используя приведенную выше формулу, можно рассчитать рыночную стоимость корпорации через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 года, которая составит 225,9 млн.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6804" name="Picture 4" descr="http://allfi.biz/financialmanagement/CorporateValuation/images/model-ocenki-stoimosti-korporacii-4.png"/>
          <p:cNvPicPr>
            <a:picLocks noChangeAspect="1" noChangeArrowheads="1"/>
          </p:cNvPicPr>
          <p:nvPr/>
        </p:nvPicPr>
        <p:blipFill>
          <a:blip r:embed="rId3"/>
          <a:srcRect r="19856"/>
          <a:stretch>
            <a:fillRect/>
          </a:stretch>
        </p:blipFill>
        <p:spPr bwMode="auto">
          <a:xfrm>
            <a:off x="1969627" y="1347300"/>
            <a:ext cx="7366102" cy="1358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316" y="2705725"/>
            <a:ext cx="1138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Приведя стоимость будущих свободных денежных потоков к настоящему моменту (T), используя в качестве ставки дисконтирования средневзвешенную стоимость капитала, получим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текущую рыночную стоимость Корпорации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BFG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157,9 млн.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6806" name="Picture 6" descr="http://allfi.biz/financialmanagement/CorporateValuation/images/model-ocenki-stoimosti-korporacii-5.png"/>
          <p:cNvPicPr>
            <a:picLocks noChangeAspect="1" noChangeArrowheads="1"/>
          </p:cNvPicPr>
          <p:nvPr/>
        </p:nvPicPr>
        <p:blipFill>
          <a:blip r:embed="rId4"/>
          <a:srcRect r="10817"/>
          <a:stretch>
            <a:fillRect/>
          </a:stretch>
        </p:blipFill>
        <p:spPr bwMode="auto">
          <a:xfrm>
            <a:off x="805016" y="4917433"/>
            <a:ext cx="10739284" cy="12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72" y="1146629"/>
            <a:ext cx="114808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ориентированный менеджмент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Value-Based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является управленческой философией и подходом в корпоративном управлении, основной целью которого является создание максимальной стоимости в организации, что обычно выражается в максимизации акционерной стоимости.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5893" y="162617"/>
            <a:ext cx="9568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Ценностно-ориентированный менеджмент</a:t>
            </a:r>
          </a:p>
        </p:txBody>
      </p:sp>
      <p:pic>
        <p:nvPicPr>
          <p:cNvPr id="1026" name="Picture 2" descr="https://img3.stockfresh.com/files/p/palto/m/58/5210443_stock-photo-selecting-the-right-dir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93" y="3663046"/>
            <a:ext cx="4259943" cy="3194957"/>
          </a:xfrm>
          <a:prstGeom prst="rect">
            <a:avLst/>
          </a:prstGeom>
          <a:noFill/>
        </p:spPr>
      </p:pic>
      <p:pic>
        <p:nvPicPr>
          <p:cNvPr id="1028" name="Picture 4" descr="https://cdn.pixabay.com/photo/2015/11/03/09/00/away-1019911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0292" y="3663046"/>
            <a:ext cx="3024311" cy="3024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32239" t="9127" r="40096" b="9722"/>
          <a:stretch>
            <a:fillRect/>
          </a:stretch>
        </p:blipFill>
        <p:spPr bwMode="auto">
          <a:xfrm>
            <a:off x="1929523" y="0"/>
            <a:ext cx="676453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389257" y="1355413"/>
            <a:ext cx="3120571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Эту систему управления можно представить в виде следующей схемы: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s://img3.stockfresh.com/files/c/coramax/m/38/7289394_stock-photo-tar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7555" y="3545561"/>
            <a:ext cx="5111083" cy="3312439"/>
          </a:xfrm>
          <a:prstGeom prst="rect">
            <a:avLst/>
          </a:prstGeom>
          <a:noFill/>
        </p:spPr>
      </p:pic>
      <p:pic>
        <p:nvPicPr>
          <p:cNvPr id="74754" name="Picture 2" descr="http://www.psychologos.ru/images/articles/showcases/49el38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962" y="3688953"/>
            <a:ext cx="5070475" cy="316904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3962" y="343896"/>
            <a:ext cx="10864645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Основной целью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внедрения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ценностно-ориентированного менеджмента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всегда остается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максимизация акционерной стоимости, что требует постановки конкретных задач для ее достижения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свою очередь,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стратегия и организационная структура корпорации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должны быть выстроены таким образом, чтобы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способствовать максимально эффективному решению поставленных задач. </a:t>
            </a: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Топ-менеджеры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корпорации должны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учитывать основные драйверы акционерной стоимости, с учетом которых должны быть поставлены тактические цели, разработан план действий и определен круг мероприятий по его реализации.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последнем этапе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быть проведен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анализ и дана оценка полученных результатов, на основании которой будут внесены необходимые корректировки, позволяющие более эффективно достичь основную цель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ориентированного менеджмента.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xn-----7kcgdheeafadhtcgcl5eldmjnlow4a.xn--p1ai/wp-content/uploads/2015/08/oustourc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4096" y="1739412"/>
            <a:ext cx="4077904" cy="28035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61780" y="362857"/>
            <a:ext cx="831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Драйверы максимизации акционерной стоимости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5715" y="1132114"/>
            <a:ext cx="10421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Внедрение философии ценностного ориентированного менеджмента предполагает разработку системы управления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четырьмя фундаментальными драйверами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влияющими на максимизацию акционерной стоимости.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686008" y="2361327"/>
          <a:ext cx="7719249" cy="430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td-bryansk.ru/wp-content/uploads/2015/11/1_5254ff714fd925254ff714fd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6275" y="2286000"/>
            <a:ext cx="3743325" cy="4572000"/>
          </a:xfrm>
          <a:prstGeom prst="rect">
            <a:avLst/>
          </a:prstGeom>
          <a:noFill/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74133" y="153601"/>
            <a:ext cx="11765467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Рост объема продаж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Как правило рост продаж корпорации положительно влияет на акционерную стоимость, однако это может иметь и отрицательное воздействие, если для достижения роста придется привлекать капитал по слишком высокой стоимости.</a:t>
            </a:r>
          </a:p>
        </p:txBody>
      </p:sp>
      <p:pic>
        <p:nvPicPr>
          <p:cNvPr id="72706" name="Picture 2" descr="Рентабельность операционной деятельности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3329" y="3352321"/>
            <a:ext cx="4983316" cy="13496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75775" y="1625772"/>
            <a:ext cx="936942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Рентабельность операционной деятельности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Этот драйвер всегда оказывает положительное воздействие, поэтому здесь справедливо утверждение «чем выше, тем лучше». Рассчитать этот показатель можно воспользовавшись следующей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формулой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133" y="470197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NOPAT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чистая операционная прибыль после налогообложения 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Net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Profit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Tax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выручка от реализации.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71500" y="0"/>
            <a:ext cx="987552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Требование к уровню капитала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Влияние этого драйвера оценивается при помощи коэффициента, который рассчитывается следующим образом:</a:t>
            </a:r>
          </a:p>
        </p:txBody>
      </p:sp>
      <p:pic>
        <p:nvPicPr>
          <p:cNvPr id="71682" name="Picture 2" descr="Коэффициент требования к уровню капита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8171"/>
            <a:ext cx="5444506" cy="18790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44506" y="4365522"/>
            <a:ext cx="645979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Чем ниже значение этого показателя, тем лучше. Другими словами, чем ниже значение коэффициента, тем меньше будет потребность корпорации в дополнительном капитале для наращивания объема продаж.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282" y="4111049"/>
            <a:ext cx="44577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величина операционного капитала.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выручка от реализации</a:t>
            </a:r>
          </a:p>
        </p:txBody>
      </p:sp>
      <p:pic>
        <p:nvPicPr>
          <p:cNvPr id="71684" name="Picture 4" descr="http://biblio-luga.ru/data/files/plannn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8284" y="1596327"/>
            <a:ext cx="3692259" cy="2769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Средневзвешенная стоимость капитала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36174"/>
            <a:ext cx="7143750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Средневзвешенная стоимость каптала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Чем меньше будет </a:t>
            </a:r>
            <a:r>
              <a:rPr lang="ru-RU" sz="3600" dirty="0">
                <a:latin typeface="Times New Roman" pitchFamily="18" charset="0"/>
                <a:cs typeface="Times New Roman" pitchFamily="18" charset="0"/>
                <a:hlinkClick r:id="rId2"/>
              </a:rPr>
              <a:t>средневзвешенная стоимость капитала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Weighted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, WACC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 корпорации, тем больше будет акционерная стоимость, поскольку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расходы на обслуживание привлеченного капитала будут ниже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 descr="http://open4business.com.ua/wp-content/uploads/2017/02/capital-cranes-istock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8775" y="1536174"/>
            <a:ext cx="4202745" cy="3010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tehnemt.ru/uploads/images/l/e/a/l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7497" y="1568245"/>
            <a:ext cx="5289755" cy="528975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8343" y="191729"/>
            <a:ext cx="11437257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Корпоративное управление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система взаимоотношений между менеджерами компании и их владельцами (акционерами), а также другими заинтересованными сторонами, по вопросам, связанным с обеспечением эффективности деятельности компании и обеспечением интересов владельцев и других заинтересованных сторон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020529"/>
            <a:ext cx="68874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основными функциями является: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стратегическое планирование развития, входящих в корпорацию хозяйственных единиц, и корпорации в целом по видам производимой продукции, работ и услуг.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Увеличение объема выпуска продукции, ее обновлению и развитию видов производства и технологии, использования и реконструкции оборудования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достижения конкурентных преимуществ на рынках новой продукции и традиционных рынках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обеспечения устойчивого роста производительности труда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совершенствование организационной структуры корпорации и коммуникационных отношений между ее элементами и приведение их в соответствие с изменениями в сфере производства и условиями рынка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026" y="-25449"/>
            <a:ext cx="11737380" cy="688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algn="l"/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4300" y="955610"/>
            <a:ext cx="80601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Модель оценки корпораций.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Оценка стоимости операций. Сравнение моделей корпоративной оценки и роста дивидендов.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Ценностно-ориентированный менеджмент.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Практика ценностно-ориентированного менеджмента.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Корпоративное управление и благосостояние акционеров.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Меры по предотвращению «окапывания» менеджеров. Использование компенсации для сближения интересов менеджеров и акционеров.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7" y="955610"/>
            <a:ext cx="3677273" cy="559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900igr.net/up/datas/84576/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images.myshared.ru/4/129866/slide_68.jpg"/>
          <p:cNvPicPr>
            <a:picLocks noChangeAspect="1" noChangeArrowheads="1"/>
          </p:cNvPicPr>
          <p:nvPr/>
        </p:nvPicPr>
        <p:blipFill>
          <a:blip r:embed="rId2"/>
          <a:srcRect b="10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itscase.ru/images/Strategicheskoe_i_korporativnoe_upravlenie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714" y="217714"/>
            <a:ext cx="11595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занятия: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рассмотреть стоимость компаний и ценностно-ориентированный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менеджмент.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профессиональных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компетенций и применение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аналитического мышления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сфере корпоративной оценки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корпоративного управления.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dl2.spbstu.ru/pluginfile.php/27186/course/summary/102713_2038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2377" y="1972040"/>
            <a:ext cx="5449622" cy="4104910"/>
          </a:xfrm>
          <a:prstGeom prst="rect">
            <a:avLst/>
          </a:prstGeom>
          <a:noFill/>
        </p:spPr>
      </p:pic>
      <p:pic>
        <p:nvPicPr>
          <p:cNvPr id="22532" name="Picture 4" descr="http://ilinternat.ru/wp-content/uploads/2014/09/1079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715" y="2320699"/>
            <a:ext cx="6049735" cy="453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47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nevyansk66.ru/media/cache/80/55/9b/04/60/07/80559b046007ff682a21c7c57249c8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151" y="1866900"/>
            <a:ext cx="5929848" cy="39433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132114"/>
            <a:ext cx="72771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Оценка рыночной стоимости корпорации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необходима для принятия множества стратегических решений: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целесообразности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реализации новых проектов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осуществления слияний и приобретений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осуществления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инвестиций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путем приобретения ее акций или облигаций. </a:t>
            </a:r>
          </a:p>
          <a:p>
            <a:pPr marL="514350" indent="-51435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Одним из способов проведения такой оценки является использование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модели оценки стоимости корпорации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основывающейся на свободном денежном потоке.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4647" y="162617"/>
            <a:ext cx="8771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Модель оценки стоимости корпорации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999" y="242891"/>
            <a:ext cx="991325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точки зрения философии ценностно-ориентированного менеджмента модель оценки стоимости корпорации, может быть записана в виде:</a:t>
            </a:r>
          </a:p>
        </p:txBody>
      </p:sp>
      <p:pic>
        <p:nvPicPr>
          <p:cNvPr id="43010" name="Picture 2" descr="Модель оценки стоимости корпорации с точки зрения фундаментальных драйверов акционерной стоим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518" y="1357688"/>
            <a:ext cx="7957910" cy="1181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370" y="2960914"/>
            <a:ext cx="5007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 V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стоимость корпорации в момент T;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темп прироста продаж.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величина операционного капитала в момент T.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370" y="4339771"/>
            <a:ext cx="112630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Даная модель подтверждает приведенные выше утверждения, а именно, что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рост объема продаж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всегда приводит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росту стоимости корпорации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а, следовательно,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максимизации акционерной стоимости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Если рост продаж требует привлечения дорогих источников капитала, это может нивелировать весь ожидаемый эффект.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57" y="0"/>
            <a:ext cx="703942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Формула рыночной стоимости корпорации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8343" y="1420758"/>
            <a:ext cx="1150243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Фактически,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рыночная стоимость корпорации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настоящий момент времени 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равна настоящей стоимости ее будущих свободных денежных потоков, поэтому модель оценки корпорации в общем виде будет выглядеть следующим образом: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9951" y="4635908"/>
            <a:ext cx="9010649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FCF</a:t>
            </a:r>
            <a:r>
              <a:rPr lang="ru-RU" sz="2800" b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будущий свободный денежный поток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i-ый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период;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WACC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средневзвешенная стоимость капитала корпорации.</a:t>
            </a:r>
          </a:p>
        </p:txBody>
      </p:sp>
      <p:pic>
        <p:nvPicPr>
          <p:cNvPr id="16386" name="Picture 2" descr="Модель оценки стоимости корпорации - уравнение в общем ви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3588159"/>
            <a:ext cx="11502436" cy="1047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38175" y="357638"/>
            <a:ext cx="10763249" cy="2677656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Использование этой модели на практике затруднительно в силу ряда объективных причин, таких как непостоянство свободного денежного потока и продолжительность периода времени, в течение которого они будут возникать. Однако если сделать предположение, что корпорация будет постоянно расти с темпом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то модель оценки корпорации можно представить в следующим виде: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19800" y="4795897"/>
            <a:ext cx="5753100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стоимость корпорации на момент T;</a:t>
            </a:r>
          </a:p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темп прироста.</a:t>
            </a:r>
          </a:p>
        </p:txBody>
      </p:sp>
      <p:pic>
        <p:nvPicPr>
          <p:cNvPr id="19458" name="Picture 2" descr="Модель оценки стоимости корпорации -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206744"/>
            <a:ext cx="8381999" cy="1589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60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17714"/>
            <a:ext cx="104965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Корпорация BFG планирует расширить масштабы своей деятельности за счет реализации нескольких инвестиционных проектов. При этом, в первые 3 года менеджмент компании ожидает быстрого роста, после чего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выручка корпорации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стабилизируется и будет расти с постоянным темпом 5%.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Средневзвешенная стоимость капитала корпорации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составляет 17,2%, 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ожидаемый свободный денежный поток корпорации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ближайшие 3 года будет выглядеть следующим образом: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1-ый год 12 млн.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2-ой год 17 млн.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3-ий год 25 млн.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5778" name="Picture 2" descr="http://daxushequ.com/data/out/48/img60755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2625" y="2968625"/>
            <a:ext cx="3889375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www.b17.ru/foto/uploaded/upl_1504932523_165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63400"/>
            <a:ext cx="4076700" cy="2294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2046" y="191729"/>
            <a:ext cx="104360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Ожидаемый свободный денежный поток за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4-ый год составит 26,25 млн.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в дальнейшем ожидается его стабильное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увеличение на 5% в год.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64130" y="1737089"/>
            <a:ext cx="62496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FCF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25*1,05 = 26,25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478" y="2639961"/>
            <a:ext cx="11253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оценить рыночную стоимость Корпорации BFG в настоящий момент времени необходимо рассчитать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настоящую стоимость ожидаемых свободных денежных потоков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для чего необходимо использовать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модель оценки стоимости корпорации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Поскольку стабильный рост ожидается через 3 года, то схематически свободные денежные потоки можно представить следующим образом.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</TotalTime>
  <Words>1383</Words>
  <Application>Microsoft Office PowerPoint</Application>
  <PresentationFormat>Широкоэкранный</PresentationFormat>
  <Paragraphs>101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Times New Roman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377</cp:revision>
  <dcterms:created xsi:type="dcterms:W3CDTF">2016-03-13T21:05:59Z</dcterms:created>
  <dcterms:modified xsi:type="dcterms:W3CDTF">2021-02-01T06:12:37Z</dcterms:modified>
</cp:coreProperties>
</file>